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Open Sans Bold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2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40452" y="2741464"/>
            <a:ext cx="1176496" cy="1113139"/>
          </a:xfrm>
          <a:custGeom>
            <a:avLst/>
            <a:gdLst/>
            <a:ahLst/>
            <a:cxnLst/>
            <a:rect l="l" t="t" r="r" b="b"/>
            <a:pathLst>
              <a:path w="1176496" h="1113139">
                <a:moveTo>
                  <a:pt x="0" y="0"/>
                </a:moveTo>
                <a:lnTo>
                  <a:pt x="1176496" y="0"/>
                </a:lnTo>
                <a:lnTo>
                  <a:pt x="1176496" y="1113140"/>
                </a:lnTo>
                <a:lnTo>
                  <a:pt x="0" y="11131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789" r="-11789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436111" y="3982703"/>
            <a:ext cx="1180837" cy="1160797"/>
          </a:xfrm>
          <a:custGeom>
            <a:avLst/>
            <a:gdLst/>
            <a:ahLst/>
            <a:cxnLst/>
            <a:rect l="l" t="t" r="r" b="b"/>
            <a:pathLst>
              <a:path w="1180837" h="1160797">
                <a:moveTo>
                  <a:pt x="0" y="0"/>
                </a:moveTo>
                <a:lnTo>
                  <a:pt x="1180837" y="0"/>
                </a:lnTo>
                <a:lnTo>
                  <a:pt x="1180837" y="1160797"/>
                </a:lnTo>
                <a:lnTo>
                  <a:pt x="0" y="11607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621" b="-6621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Freeform 4"/>
          <p:cNvSpPr/>
          <p:nvPr/>
        </p:nvSpPr>
        <p:spPr>
          <a:xfrm>
            <a:off x="440452" y="5350410"/>
            <a:ext cx="1151888" cy="1183926"/>
          </a:xfrm>
          <a:custGeom>
            <a:avLst/>
            <a:gdLst/>
            <a:ahLst/>
            <a:cxnLst/>
            <a:rect l="l" t="t" r="r" b="b"/>
            <a:pathLst>
              <a:path w="1151888" h="1183926">
                <a:moveTo>
                  <a:pt x="0" y="0"/>
                </a:moveTo>
                <a:lnTo>
                  <a:pt x="1151888" y="0"/>
                </a:lnTo>
                <a:lnTo>
                  <a:pt x="1151888" y="1183926"/>
                </a:lnTo>
                <a:lnTo>
                  <a:pt x="0" y="11839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907" b="-6907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" name="Freeform 5"/>
          <p:cNvSpPr/>
          <p:nvPr/>
        </p:nvSpPr>
        <p:spPr>
          <a:xfrm>
            <a:off x="436111" y="6758202"/>
            <a:ext cx="1151888" cy="1111113"/>
          </a:xfrm>
          <a:custGeom>
            <a:avLst/>
            <a:gdLst/>
            <a:ahLst/>
            <a:cxnLst/>
            <a:rect l="l" t="t" r="r" b="b"/>
            <a:pathLst>
              <a:path w="1151888" h="1111113">
                <a:moveTo>
                  <a:pt x="0" y="0"/>
                </a:moveTo>
                <a:lnTo>
                  <a:pt x="1151888" y="0"/>
                </a:lnTo>
                <a:lnTo>
                  <a:pt x="1151888" y="1111114"/>
                </a:lnTo>
                <a:lnTo>
                  <a:pt x="0" y="11111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6" name="Freeform 6"/>
          <p:cNvSpPr/>
          <p:nvPr/>
        </p:nvSpPr>
        <p:spPr>
          <a:xfrm>
            <a:off x="401619" y="8097916"/>
            <a:ext cx="1215329" cy="1179216"/>
          </a:xfrm>
          <a:custGeom>
            <a:avLst/>
            <a:gdLst/>
            <a:ahLst/>
            <a:cxnLst/>
            <a:rect l="l" t="t" r="r" b="b"/>
            <a:pathLst>
              <a:path w="1215329" h="1179216">
                <a:moveTo>
                  <a:pt x="0" y="0"/>
                </a:moveTo>
                <a:lnTo>
                  <a:pt x="1215329" y="0"/>
                </a:lnTo>
                <a:lnTo>
                  <a:pt x="1215329" y="1179216"/>
                </a:lnTo>
                <a:lnTo>
                  <a:pt x="0" y="11792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2673" b="-12673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7" name="Freeform 7"/>
          <p:cNvSpPr/>
          <p:nvPr/>
        </p:nvSpPr>
        <p:spPr>
          <a:xfrm>
            <a:off x="6844240" y="4092322"/>
            <a:ext cx="1170219" cy="1162838"/>
          </a:xfrm>
          <a:custGeom>
            <a:avLst/>
            <a:gdLst/>
            <a:ahLst/>
            <a:cxnLst/>
            <a:rect l="l" t="t" r="r" b="b"/>
            <a:pathLst>
              <a:path w="1170219" h="1162838">
                <a:moveTo>
                  <a:pt x="0" y="0"/>
                </a:moveTo>
                <a:lnTo>
                  <a:pt x="1170219" y="0"/>
                </a:lnTo>
                <a:lnTo>
                  <a:pt x="1170219" y="1162838"/>
                </a:lnTo>
                <a:lnTo>
                  <a:pt x="0" y="116283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89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8" name="Freeform 8"/>
          <p:cNvSpPr/>
          <p:nvPr/>
        </p:nvSpPr>
        <p:spPr>
          <a:xfrm>
            <a:off x="6844185" y="5455185"/>
            <a:ext cx="1170219" cy="1079151"/>
          </a:xfrm>
          <a:custGeom>
            <a:avLst/>
            <a:gdLst/>
            <a:ahLst/>
            <a:cxnLst/>
            <a:rect l="l" t="t" r="r" b="b"/>
            <a:pathLst>
              <a:path w="1170219" h="1079151">
                <a:moveTo>
                  <a:pt x="0" y="0"/>
                </a:moveTo>
                <a:lnTo>
                  <a:pt x="1170219" y="0"/>
                </a:lnTo>
                <a:lnTo>
                  <a:pt x="1170219" y="1079151"/>
                </a:lnTo>
                <a:lnTo>
                  <a:pt x="0" y="107915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895" t="-23865" b="-8314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9" name="Freeform 9"/>
          <p:cNvSpPr/>
          <p:nvPr/>
        </p:nvSpPr>
        <p:spPr>
          <a:xfrm>
            <a:off x="6837845" y="6758202"/>
            <a:ext cx="1176559" cy="1215454"/>
          </a:xfrm>
          <a:custGeom>
            <a:avLst/>
            <a:gdLst/>
            <a:ahLst/>
            <a:cxnLst/>
            <a:rect l="l" t="t" r="r" b="b"/>
            <a:pathLst>
              <a:path w="1176559" h="1215454">
                <a:moveTo>
                  <a:pt x="0" y="0"/>
                </a:moveTo>
                <a:lnTo>
                  <a:pt x="1176559" y="0"/>
                </a:lnTo>
                <a:lnTo>
                  <a:pt x="1176559" y="1215454"/>
                </a:lnTo>
                <a:lnTo>
                  <a:pt x="0" y="121545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0" name="Freeform 10"/>
          <p:cNvSpPr/>
          <p:nvPr/>
        </p:nvSpPr>
        <p:spPr>
          <a:xfrm>
            <a:off x="13208228" y="2843618"/>
            <a:ext cx="1118954" cy="1112712"/>
          </a:xfrm>
          <a:custGeom>
            <a:avLst/>
            <a:gdLst/>
            <a:ahLst/>
            <a:cxnLst/>
            <a:rect l="l" t="t" r="r" b="b"/>
            <a:pathLst>
              <a:path w="1118954" h="1112712">
                <a:moveTo>
                  <a:pt x="0" y="0"/>
                </a:moveTo>
                <a:lnTo>
                  <a:pt x="1118955" y="0"/>
                </a:lnTo>
                <a:lnTo>
                  <a:pt x="1118955" y="1112713"/>
                </a:lnTo>
                <a:lnTo>
                  <a:pt x="0" y="111271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5274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>
          <a:xfrm>
            <a:off x="13183695" y="4156356"/>
            <a:ext cx="1107566" cy="1139246"/>
          </a:xfrm>
          <a:custGeom>
            <a:avLst/>
            <a:gdLst/>
            <a:ahLst/>
            <a:cxnLst/>
            <a:rect l="l" t="t" r="r" b="b"/>
            <a:pathLst>
              <a:path w="1107566" h="1139246">
                <a:moveTo>
                  <a:pt x="0" y="0"/>
                </a:moveTo>
                <a:lnTo>
                  <a:pt x="1107566" y="0"/>
                </a:lnTo>
                <a:lnTo>
                  <a:pt x="1107566" y="1139246"/>
                </a:lnTo>
                <a:lnTo>
                  <a:pt x="0" y="113924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27194" t="-19954" b="-7756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2" name="Freeform 12"/>
          <p:cNvSpPr/>
          <p:nvPr/>
        </p:nvSpPr>
        <p:spPr>
          <a:xfrm>
            <a:off x="13258705" y="5598773"/>
            <a:ext cx="1068478" cy="1106503"/>
          </a:xfrm>
          <a:custGeom>
            <a:avLst/>
            <a:gdLst/>
            <a:ahLst/>
            <a:cxnLst/>
            <a:rect l="l" t="t" r="r" b="b"/>
            <a:pathLst>
              <a:path w="1068478" h="1106503">
                <a:moveTo>
                  <a:pt x="0" y="0"/>
                </a:moveTo>
                <a:lnTo>
                  <a:pt x="1068478" y="0"/>
                </a:lnTo>
                <a:lnTo>
                  <a:pt x="1068478" y="1106503"/>
                </a:lnTo>
                <a:lnTo>
                  <a:pt x="0" y="110650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30191" t="-11548" r="-19346" b="-13596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3" name="Freeform 13"/>
          <p:cNvSpPr/>
          <p:nvPr/>
        </p:nvSpPr>
        <p:spPr>
          <a:xfrm>
            <a:off x="13220907" y="6905301"/>
            <a:ext cx="1106275" cy="1068355"/>
          </a:xfrm>
          <a:custGeom>
            <a:avLst/>
            <a:gdLst/>
            <a:ahLst/>
            <a:cxnLst/>
            <a:rect l="l" t="t" r="r" b="b"/>
            <a:pathLst>
              <a:path w="1106275" h="1068355">
                <a:moveTo>
                  <a:pt x="0" y="0"/>
                </a:moveTo>
                <a:lnTo>
                  <a:pt x="1106276" y="0"/>
                </a:lnTo>
                <a:lnTo>
                  <a:pt x="1106276" y="1068355"/>
                </a:lnTo>
                <a:lnTo>
                  <a:pt x="0" y="106835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8770" r="-26640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4" name="Freeform 14"/>
          <p:cNvSpPr/>
          <p:nvPr/>
        </p:nvSpPr>
        <p:spPr>
          <a:xfrm>
            <a:off x="13256829" y="8177869"/>
            <a:ext cx="1034432" cy="1133981"/>
          </a:xfrm>
          <a:custGeom>
            <a:avLst/>
            <a:gdLst/>
            <a:ahLst/>
            <a:cxnLst/>
            <a:rect l="l" t="t" r="r" b="b"/>
            <a:pathLst>
              <a:path w="1034432" h="1133981">
                <a:moveTo>
                  <a:pt x="0" y="0"/>
                </a:moveTo>
                <a:lnTo>
                  <a:pt x="1034432" y="0"/>
                </a:lnTo>
                <a:lnTo>
                  <a:pt x="1034432" y="1133981"/>
                </a:lnTo>
                <a:lnTo>
                  <a:pt x="0" y="113398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4114" t="-3979" r="-4114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5" name="Freeform 15"/>
          <p:cNvSpPr/>
          <p:nvPr/>
        </p:nvSpPr>
        <p:spPr>
          <a:xfrm>
            <a:off x="319104" y="333731"/>
            <a:ext cx="3988448" cy="1190468"/>
          </a:xfrm>
          <a:custGeom>
            <a:avLst/>
            <a:gdLst/>
            <a:ahLst/>
            <a:cxnLst/>
            <a:rect l="l" t="t" r="r" b="b"/>
            <a:pathLst>
              <a:path w="3988448" h="1190468">
                <a:moveTo>
                  <a:pt x="0" y="0"/>
                </a:moveTo>
                <a:lnTo>
                  <a:pt x="3988448" y="0"/>
                </a:lnTo>
                <a:lnTo>
                  <a:pt x="3988448" y="1190468"/>
                </a:lnTo>
                <a:lnTo>
                  <a:pt x="0" y="119046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6" name="Freeform 16"/>
          <p:cNvSpPr/>
          <p:nvPr/>
        </p:nvSpPr>
        <p:spPr>
          <a:xfrm>
            <a:off x="13519786" y="372265"/>
            <a:ext cx="4513955" cy="1113399"/>
          </a:xfrm>
          <a:custGeom>
            <a:avLst/>
            <a:gdLst/>
            <a:ahLst/>
            <a:cxnLst/>
            <a:rect l="l" t="t" r="r" b="b"/>
            <a:pathLst>
              <a:path w="4513955" h="1113399">
                <a:moveTo>
                  <a:pt x="0" y="0"/>
                </a:moveTo>
                <a:lnTo>
                  <a:pt x="4513955" y="0"/>
                </a:lnTo>
                <a:lnTo>
                  <a:pt x="4513955" y="1113399"/>
                </a:lnTo>
                <a:lnTo>
                  <a:pt x="0" y="1113399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-4242" t="-382" r="-1463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7" name="Freeform 17"/>
          <p:cNvSpPr/>
          <p:nvPr/>
        </p:nvSpPr>
        <p:spPr>
          <a:xfrm>
            <a:off x="6817112" y="8171591"/>
            <a:ext cx="1197292" cy="1105541"/>
          </a:xfrm>
          <a:custGeom>
            <a:avLst/>
            <a:gdLst/>
            <a:ahLst/>
            <a:cxnLst/>
            <a:rect l="l" t="t" r="r" b="b"/>
            <a:pathLst>
              <a:path w="1197292" h="1105541">
                <a:moveTo>
                  <a:pt x="0" y="0"/>
                </a:moveTo>
                <a:lnTo>
                  <a:pt x="1197292" y="0"/>
                </a:lnTo>
                <a:lnTo>
                  <a:pt x="1197292" y="1105541"/>
                </a:lnTo>
                <a:lnTo>
                  <a:pt x="0" y="1105541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-5824" r="-9596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8" name="TextBox 18"/>
          <p:cNvSpPr txBox="1"/>
          <p:nvPr/>
        </p:nvSpPr>
        <p:spPr>
          <a:xfrm>
            <a:off x="2933359" y="356806"/>
            <a:ext cx="12421282" cy="1598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4"/>
              </a:lnSpc>
            </a:pPr>
            <a:r>
              <a:rPr lang="en-US" sz="2984" spc="-122" dirty="0">
                <a:solidFill>
                  <a:srgbClr val="FFBD59"/>
                </a:solidFill>
                <a:latin typeface="Open Sans Bold"/>
              </a:rPr>
              <a:t>Bernardo Cortese, MD, FESC, FSCAI</a:t>
            </a:r>
          </a:p>
          <a:p>
            <a:pPr algn="ctr">
              <a:lnSpc>
                <a:spcPts val="3074"/>
              </a:lnSpc>
            </a:pPr>
            <a:r>
              <a:rPr lang="en-US" sz="2984" spc="-122" dirty="0">
                <a:solidFill>
                  <a:srgbClr val="FFBD59"/>
                </a:solidFill>
                <a:latin typeface="Open Sans Bold"/>
              </a:rPr>
              <a:t>President, Scientific Committee Fondazione RIC</a:t>
            </a:r>
          </a:p>
          <a:p>
            <a:pPr algn="ctr">
              <a:lnSpc>
                <a:spcPts val="3000"/>
              </a:lnSpc>
            </a:pPr>
            <a:r>
              <a:rPr lang="en-US" sz="2778" spc="-113" dirty="0">
                <a:solidFill>
                  <a:srgbClr val="FFBD59"/>
                </a:solidFill>
                <a:latin typeface="Open Sans Bold"/>
              </a:rPr>
              <a:t>Director, DCB Academy</a:t>
            </a:r>
          </a:p>
          <a:p>
            <a:pPr algn="ctr">
              <a:lnSpc>
                <a:spcPts val="3446"/>
              </a:lnSpc>
            </a:pPr>
            <a:endParaRPr lang="en-US" sz="2778" spc="-113" dirty="0">
              <a:solidFill>
                <a:srgbClr val="FFBD59"/>
              </a:solidFill>
              <a:latin typeface="Open Sans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699957" y="2372752"/>
            <a:ext cx="4888086" cy="470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1"/>
              </a:lnSpc>
              <a:spcBef>
                <a:spcPct val="0"/>
              </a:spcBef>
            </a:pPr>
            <a:r>
              <a:rPr lang="en-US" sz="3399" u="sng" spc="-139" dirty="0">
                <a:solidFill>
                  <a:srgbClr val="FFFFFF"/>
                </a:solidFill>
                <a:latin typeface="Open Sans Bold"/>
              </a:rPr>
              <a:t>Fellows DCB Academy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854897" y="3014669"/>
            <a:ext cx="3311656" cy="595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76"/>
              </a:lnSpc>
            </a:pPr>
            <a:r>
              <a:rPr lang="en-US" sz="2200" spc="-90">
                <a:solidFill>
                  <a:srgbClr val="FFFFFF"/>
                </a:solidFill>
                <a:latin typeface="Open Sans Bold"/>
              </a:rPr>
              <a:t>Sara Malakouti</a:t>
            </a:r>
          </a:p>
          <a:p>
            <a:pPr algn="just">
              <a:lnSpc>
                <a:spcPts val="2376"/>
              </a:lnSpc>
              <a:spcBef>
                <a:spcPct val="0"/>
              </a:spcBef>
            </a:pPr>
            <a:r>
              <a:rPr lang="en-US" sz="2200" spc="-90">
                <a:solidFill>
                  <a:srgbClr val="FFFFFF"/>
                </a:solidFill>
                <a:latin typeface="Open Sans Bold"/>
              </a:rPr>
              <a:t>Physician and Researcher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854897" y="4253020"/>
            <a:ext cx="2413248" cy="89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76"/>
              </a:lnSpc>
            </a:pPr>
            <a:r>
              <a:rPr lang="en-US" sz="2200" spc="-90">
                <a:solidFill>
                  <a:srgbClr val="FFFFFF"/>
                </a:solidFill>
                <a:latin typeface="Open Sans Bold"/>
              </a:rPr>
              <a:t>Munjal Amit Sushil</a:t>
            </a:r>
          </a:p>
          <a:p>
            <a:pPr>
              <a:lnSpc>
                <a:spcPts val="2376"/>
              </a:lnSpc>
            </a:pPr>
            <a:r>
              <a:rPr lang="en-US" sz="2200" spc="-90">
                <a:solidFill>
                  <a:srgbClr val="FFFFFF"/>
                </a:solidFill>
                <a:latin typeface="Open Sans Bold"/>
              </a:rPr>
              <a:t>Cardiologist</a:t>
            </a:r>
          </a:p>
          <a:p>
            <a:pPr>
              <a:lnSpc>
                <a:spcPts val="2376"/>
              </a:lnSpc>
              <a:spcBef>
                <a:spcPct val="0"/>
              </a:spcBef>
            </a:pPr>
            <a:endParaRPr lang="en-US" sz="2200" spc="-90">
              <a:solidFill>
                <a:srgbClr val="FFFFFF"/>
              </a:solidFill>
              <a:latin typeface="Open Sans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793559" y="5522510"/>
            <a:ext cx="2994174" cy="595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76"/>
              </a:lnSpc>
              <a:spcBef>
                <a:spcPct val="0"/>
              </a:spcBef>
            </a:pPr>
            <a:r>
              <a:rPr lang="en-US" sz="2200" spc="-90">
                <a:solidFill>
                  <a:srgbClr val="FFFFFF"/>
                </a:solidFill>
                <a:latin typeface="Open Sans Bold"/>
              </a:rPr>
              <a:t>Mazhar Jamail Qureshi </a:t>
            </a:r>
          </a:p>
          <a:p>
            <a:pPr algn="just">
              <a:lnSpc>
                <a:spcPts val="2376"/>
              </a:lnSpc>
              <a:spcBef>
                <a:spcPct val="0"/>
              </a:spcBef>
            </a:pPr>
            <a:r>
              <a:rPr lang="en-US" sz="2200" spc="-90">
                <a:solidFill>
                  <a:srgbClr val="FFFFFF"/>
                </a:solidFill>
                <a:latin typeface="Open Sans Bold"/>
              </a:rPr>
              <a:t>Cardiologist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793559" y="6892009"/>
            <a:ext cx="3287431" cy="89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76"/>
              </a:lnSpc>
              <a:spcBef>
                <a:spcPct val="0"/>
              </a:spcBef>
            </a:pPr>
            <a:r>
              <a:rPr lang="en-US" sz="2200" spc="-90">
                <a:solidFill>
                  <a:srgbClr val="FFFFFF"/>
                </a:solidFill>
                <a:latin typeface="Open Sans Bold"/>
              </a:rPr>
              <a:t>Rima Chaddad</a:t>
            </a:r>
          </a:p>
          <a:p>
            <a:pPr>
              <a:lnSpc>
                <a:spcPts val="2376"/>
              </a:lnSpc>
              <a:spcBef>
                <a:spcPct val="0"/>
              </a:spcBef>
            </a:pPr>
            <a:r>
              <a:rPr lang="en-US" sz="2200" spc="-90">
                <a:solidFill>
                  <a:srgbClr val="FFFFFF"/>
                </a:solidFill>
                <a:latin typeface="Open Sans Bold"/>
              </a:rPr>
              <a:t>Cardiologist</a:t>
            </a:r>
          </a:p>
          <a:p>
            <a:pPr>
              <a:lnSpc>
                <a:spcPts val="2376"/>
              </a:lnSpc>
              <a:spcBef>
                <a:spcPct val="0"/>
              </a:spcBef>
            </a:pPr>
            <a:r>
              <a:rPr lang="en-US" sz="2200" spc="-90">
                <a:solidFill>
                  <a:srgbClr val="FFFFFF"/>
                </a:solidFill>
                <a:latin typeface="Open Sans Bold"/>
              </a:rPr>
              <a:t>                              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854897" y="8404159"/>
            <a:ext cx="2807243" cy="595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76"/>
              </a:lnSpc>
              <a:spcBef>
                <a:spcPct val="0"/>
              </a:spcBef>
            </a:pPr>
            <a:r>
              <a:rPr lang="en-US" sz="2200" spc="-90">
                <a:solidFill>
                  <a:srgbClr val="FFFFFF"/>
                </a:solidFill>
                <a:latin typeface="Open Sans Bold"/>
              </a:rPr>
              <a:t>Antoine El Khoury</a:t>
            </a:r>
          </a:p>
          <a:p>
            <a:pPr>
              <a:lnSpc>
                <a:spcPts val="2376"/>
              </a:lnSpc>
              <a:spcBef>
                <a:spcPct val="0"/>
              </a:spcBef>
            </a:pPr>
            <a:r>
              <a:rPr lang="en-US" sz="2200" spc="-90">
                <a:solidFill>
                  <a:srgbClr val="FFFFFF"/>
                </a:solidFill>
                <a:latin typeface="Open Sans Bold"/>
              </a:rPr>
              <a:t>Cardiologist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252529" y="4400564"/>
            <a:ext cx="3751302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68"/>
              </a:lnSpc>
              <a:spcBef>
                <a:spcPct val="0"/>
              </a:spcBef>
            </a:pPr>
            <a:r>
              <a:rPr lang="en-US" sz="2100" spc="-86" dirty="0" err="1">
                <a:solidFill>
                  <a:srgbClr val="FFFFFF"/>
                </a:solidFill>
                <a:latin typeface="Open Sans Bold"/>
              </a:rPr>
              <a:t>Jegan</a:t>
            </a:r>
            <a:r>
              <a:rPr lang="en-US" sz="2100" spc="-86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100" spc="-86" dirty="0" err="1">
                <a:solidFill>
                  <a:srgbClr val="FFFFFF"/>
                </a:solidFill>
                <a:latin typeface="Open Sans Bold"/>
              </a:rPr>
              <a:t>Sivalingam</a:t>
            </a:r>
            <a:endParaRPr lang="en-US" sz="2100" spc="-86" dirty="0">
              <a:solidFill>
                <a:srgbClr val="FFFFFF"/>
              </a:solidFill>
              <a:latin typeface="Open Sans Bold"/>
            </a:endParaRPr>
          </a:p>
          <a:p>
            <a:pPr>
              <a:lnSpc>
                <a:spcPts val="2268"/>
              </a:lnSpc>
              <a:spcBef>
                <a:spcPct val="0"/>
              </a:spcBef>
            </a:pPr>
            <a:r>
              <a:rPr lang="en-US" sz="2100" spc="-86" dirty="0">
                <a:solidFill>
                  <a:srgbClr val="FFFFFF"/>
                </a:solidFill>
                <a:latin typeface="Open Sans Bold"/>
              </a:rPr>
              <a:t>Cardiologist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252529" y="5784039"/>
            <a:ext cx="3923353" cy="574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68"/>
              </a:lnSpc>
              <a:spcBef>
                <a:spcPct val="0"/>
              </a:spcBef>
            </a:pPr>
            <a:r>
              <a:rPr lang="en-US" sz="2100" spc="-86">
                <a:solidFill>
                  <a:srgbClr val="FFFFFF"/>
                </a:solidFill>
                <a:latin typeface="Open Sans Bold"/>
              </a:rPr>
              <a:t>Khaled Hamada</a:t>
            </a:r>
          </a:p>
          <a:p>
            <a:pPr>
              <a:lnSpc>
                <a:spcPts val="2268"/>
              </a:lnSpc>
              <a:spcBef>
                <a:spcPct val="0"/>
              </a:spcBef>
            </a:pPr>
            <a:r>
              <a:rPr lang="en-US" sz="2100" spc="-86">
                <a:solidFill>
                  <a:srgbClr val="FFFFFF"/>
                </a:solidFill>
                <a:latin typeface="Open Sans Bold"/>
              </a:rPr>
              <a:t>Cardiologist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252529" y="7092752"/>
            <a:ext cx="2925967" cy="574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68"/>
              </a:lnSpc>
              <a:spcBef>
                <a:spcPct val="0"/>
              </a:spcBef>
            </a:pPr>
            <a:r>
              <a:rPr lang="en-US" sz="2100" spc="-86">
                <a:solidFill>
                  <a:srgbClr val="FFFFFF"/>
                </a:solidFill>
                <a:latin typeface="Open Sans Bold"/>
              </a:rPr>
              <a:t>Jacinthe Khater</a:t>
            </a:r>
          </a:p>
          <a:p>
            <a:pPr>
              <a:lnSpc>
                <a:spcPts val="2268"/>
              </a:lnSpc>
              <a:spcBef>
                <a:spcPct val="0"/>
              </a:spcBef>
            </a:pPr>
            <a:r>
              <a:rPr lang="en-US" sz="2100" spc="-86">
                <a:solidFill>
                  <a:srgbClr val="FFFFFF"/>
                </a:solidFill>
                <a:latin typeface="Open Sans Bold"/>
              </a:rPr>
              <a:t>Medical Student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8252529" y="8471682"/>
            <a:ext cx="2532311" cy="574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68"/>
              </a:lnSpc>
              <a:spcBef>
                <a:spcPct val="0"/>
              </a:spcBef>
            </a:pPr>
            <a:r>
              <a:rPr lang="en-US" sz="2100" spc="-86">
                <a:solidFill>
                  <a:srgbClr val="FFFFFF"/>
                </a:solidFill>
                <a:latin typeface="Open Sans Bold"/>
              </a:rPr>
              <a:t>Alessandra Laricchia</a:t>
            </a:r>
          </a:p>
          <a:p>
            <a:pPr>
              <a:lnSpc>
                <a:spcPts val="2268"/>
              </a:lnSpc>
              <a:spcBef>
                <a:spcPct val="0"/>
              </a:spcBef>
            </a:pPr>
            <a:r>
              <a:rPr lang="en-US" sz="2100" spc="-86">
                <a:solidFill>
                  <a:srgbClr val="FFFFFF"/>
                </a:solidFill>
                <a:latin typeface="Open Sans Bold"/>
              </a:rPr>
              <a:t>Cardiologist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4700431" y="3198692"/>
            <a:ext cx="2609453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68"/>
              </a:lnSpc>
              <a:spcBef>
                <a:spcPct val="0"/>
              </a:spcBef>
            </a:pPr>
            <a:r>
              <a:rPr lang="en-US" sz="2100" spc="-86" dirty="0">
                <a:solidFill>
                  <a:srgbClr val="FFFFFF"/>
                </a:solidFill>
                <a:latin typeface="Open Sans Bold"/>
              </a:rPr>
              <a:t> Wojciech </a:t>
            </a:r>
            <a:r>
              <a:rPr lang="en-US" sz="2100" spc="-86" dirty="0" err="1">
                <a:solidFill>
                  <a:srgbClr val="FFFFFF"/>
                </a:solidFill>
                <a:latin typeface="Open Sans Bold"/>
              </a:rPr>
              <a:t>Wańha</a:t>
            </a:r>
            <a:endParaRPr lang="en-US" sz="2100" spc="-86" dirty="0">
              <a:solidFill>
                <a:srgbClr val="FFFFFF"/>
              </a:solidFill>
              <a:latin typeface="Open Sans Bold"/>
            </a:endParaRPr>
          </a:p>
          <a:p>
            <a:pPr>
              <a:lnSpc>
                <a:spcPts val="2268"/>
              </a:lnSpc>
              <a:spcBef>
                <a:spcPct val="0"/>
              </a:spcBef>
            </a:pPr>
            <a:r>
              <a:rPr lang="en-US" sz="2100" spc="-86" dirty="0">
                <a:solidFill>
                  <a:srgbClr val="FFFFFF"/>
                </a:solidFill>
                <a:latin typeface="Open Sans Bold"/>
              </a:rPr>
              <a:t>Cardiologist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4565308" y="4459421"/>
            <a:ext cx="3291086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68"/>
              </a:lnSpc>
              <a:spcBef>
                <a:spcPct val="0"/>
              </a:spcBef>
            </a:pPr>
            <a:r>
              <a:rPr lang="en-US" sz="2100" spc="-86" dirty="0" err="1">
                <a:solidFill>
                  <a:srgbClr val="FFFFFF"/>
                </a:solidFill>
                <a:latin typeface="Open Sans Bold"/>
              </a:rPr>
              <a:t>Sylwia</a:t>
            </a:r>
            <a:r>
              <a:rPr lang="en-US" sz="2100" spc="-86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100" spc="-86" dirty="0" err="1">
                <a:solidFill>
                  <a:srgbClr val="FFFFFF"/>
                </a:solidFill>
                <a:latin typeface="Open Sans Bold"/>
              </a:rPr>
              <a:t>Iwanczyk</a:t>
            </a:r>
            <a:endParaRPr lang="en-US" sz="2100" spc="-86" dirty="0">
              <a:solidFill>
                <a:srgbClr val="FFFFFF"/>
              </a:solidFill>
              <a:latin typeface="Open Sans Bold"/>
            </a:endParaRPr>
          </a:p>
          <a:p>
            <a:pPr>
              <a:lnSpc>
                <a:spcPts val="2268"/>
              </a:lnSpc>
              <a:spcBef>
                <a:spcPct val="0"/>
              </a:spcBef>
            </a:pPr>
            <a:r>
              <a:rPr lang="en-US" sz="2100" spc="-86" dirty="0">
                <a:solidFill>
                  <a:srgbClr val="FFFFFF"/>
                </a:solidFill>
                <a:latin typeface="Open Sans Bold"/>
              </a:rPr>
              <a:t>Cardiologist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4565308" y="5834450"/>
            <a:ext cx="3914452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68"/>
              </a:lnSpc>
              <a:spcBef>
                <a:spcPct val="0"/>
              </a:spcBef>
            </a:pPr>
            <a:r>
              <a:rPr lang="en-US" sz="2100" spc="-86" dirty="0" err="1">
                <a:solidFill>
                  <a:srgbClr val="FFFFFF"/>
                </a:solidFill>
                <a:latin typeface="Open Sans Bold"/>
              </a:rPr>
              <a:t>Leontin</a:t>
            </a:r>
            <a:r>
              <a:rPr lang="en-US" sz="2100" spc="-86" dirty="0">
                <a:solidFill>
                  <a:srgbClr val="FFFFFF"/>
                </a:solidFill>
                <a:latin typeface="Open Sans Bold"/>
              </a:rPr>
              <a:t> Lazar</a:t>
            </a:r>
          </a:p>
          <a:p>
            <a:pPr>
              <a:lnSpc>
                <a:spcPts val="2268"/>
              </a:lnSpc>
              <a:spcBef>
                <a:spcPct val="0"/>
              </a:spcBef>
            </a:pPr>
            <a:r>
              <a:rPr lang="en-US" sz="2100" spc="-86" dirty="0">
                <a:solidFill>
                  <a:srgbClr val="FFFFFF"/>
                </a:solidFill>
                <a:latin typeface="Open Sans Bold"/>
              </a:rPr>
              <a:t>Cardiologist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4565308" y="7207560"/>
            <a:ext cx="2879700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68"/>
              </a:lnSpc>
              <a:spcBef>
                <a:spcPct val="0"/>
              </a:spcBef>
            </a:pPr>
            <a:r>
              <a:rPr lang="en-US" sz="2100" spc="-86" dirty="0">
                <a:solidFill>
                  <a:srgbClr val="FFFFFF"/>
                </a:solidFill>
                <a:latin typeface="Open Sans Bold"/>
              </a:rPr>
              <a:t>Sandeep </a:t>
            </a:r>
            <a:r>
              <a:rPr lang="en-US" sz="2100" spc="-86" dirty="0" err="1">
                <a:solidFill>
                  <a:srgbClr val="FFFFFF"/>
                </a:solidFill>
                <a:latin typeface="Open Sans Bold"/>
              </a:rPr>
              <a:t>Basavarajaiah</a:t>
            </a:r>
            <a:endParaRPr lang="en-US" sz="2100" spc="-86" dirty="0">
              <a:solidFill>
                <a:srgbClr val="FFFFFF"/>
              </a:solidFill>
              <a:latin typeface="Open Sans Bold"/>
            </a:endParaRPr>
          </a:p>
          <a:p>
            <a:pPr algn="just">
              <a:lnSpc>
                <a:spcPts val="2268"/>
              </a:lnSpc>
              <a:spcBef>
                <a:spcPct val="0"/>
              </a:spcBef>
            </a:pPr>
            <a:r>
              <a:rPr lang="en-US" sz="2100" spc="-86" dirty="0">
                <a:solidFill>
                  <a:srgbClr val="FFFFFF"/>
                </a:solidFill>
                <a:latin typeface="Open Sans Bold"/>
              </a:rPr>
              <a:t>Cardiologist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4529386" y="8471682"/>
            <a:ext cx="3291086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68"/>
              </a:lnSpc>
              <a:spcBef>
                <a:spcPct val="0"/>
              </a:spcBef>
            </a:pPr>
            <a:r>
              <a:rPr lang="en-US" sz="2100" spc="-86" dirty="0" err="1">
                <a:solidFill>
                  <a:srgbClr val="FFFFFF"/>
                </a:solidFill>
                <a:latin typeface="Open Sans Bold"/>
              </a:rPr>
              <a:t>Krupal</a:t>
            </a:r>
            <a:r>
              <a:rPr lang="en-US" sz="2100" spc="-86" dirty="0">
                <a:solidFill>
                  <a:srgbClr val="FFFFFF"/>
                </a:solidFill>
                <a:latin typeface="Open Sans Bold"/>
              </a:rPr>
              <a:t> Reddy</a:t>
            </a:r>
          </a:p>
          <a:p>
            <a:pPr>
              <a:lnSpc>
                <a:spcPts val="2268"/>
              </a:lnSpc>
              <a:spcBef>
                <a:spcPct val="0"/>
              </a:spcBef>
            </a:pPr>
            <a:r>
              <a:rPr lang="en-US" sz="2100" spc="-86" dirty="0">
                <a:solidFill>
                  <a:srgbClr val="FFFFFF"/>
                </a:solidFill>
                <a:latin typeface="Open Sans Bold"/>
              </a:rPr>
              <a:t>Cardiologist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4529386" y="1558537"/>
            <a:ext cx="2866926" cy="289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68"/>
              </a:lnSpc>
              <a:spcBef>
                <a:spcPct val="0"/>
              </a:spcBef>
            </a:pPr>
            <a:r>
              <a:rPr lang="en-US" sz="2100" spc="-86">
                <a:solidFill>
                  <a:srgbClr val="FFFFFF"/>
                </a:solidFill>
                <a:latin typeface="Open Sans Bold"/>
              </a:rPr>
              <a:t>www.fondazioneric.org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76</Words>
  <Application>Microsoft Office PowerPoint</Application>
  <PresentationFormat>Personalizzato</PresentationFormat>
  <Paragraphs>34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Calibri</vt:lpstr>
      <vt:lpstr>Arial</vt:lpstr>
      <vt:lpstr>Open Sans Bold</vt:lpstr>
      <vt:lpstr>Office Theme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Testo del paragrafo</dc:title>
  <cp:lastModifiedBy>Landi Andrea</cp:lastModifiedBy>
  <cp:revision>2</cp:revision>
  <dcterms:created xsi:type="dcterms:W3CDTF">2006-08-16T00:00:00Z</dcterms:created>
  <dcterms:modified xsi:type="dcterms:W3CDTF">2023-12-15T10:45:38Z</dcterms:modified>
  <dc:identifier>DAF29qvPwXc</dc:identifier>
</cp:coreProperties>
</file>